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E906E-DDD5-486F-933D-712385E6A2DD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66603-ACBB-472C-A399-3C927A4E9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6603-ACBB-472C-A399-3C927A4E934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6603-ACBB-472C-A399-3C927A4E934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6603-ACBB-472C-A399-3C927A4E934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 bwMode="ltGray">
      <p:bgPr>
        <a:blipFill dpi="0" rotWithShape="1">
          <a:blip r:embed="rId2" cstate="print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0513" y="260350"/>
            <a:ext cx="2057400" cy="6118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019800" cy="6118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848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313" y="1196975"/>
            <a:ext cx="8229600" cy="2514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313" y="3863975"/>
            <a:ext cx="8229600" cy="2514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68313" y="260350"/>
            <a:ext cx="8229600" cy="61182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848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3" y="1196975"/>
            <a:ext cx="4038600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59313" y="1196975"/>
            <a:ext cx="4038600" cy="2514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59313" y="3863975"/>
            <a:ext cx="4038600" cy="2514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 мультимеди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848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313" y="1196975"/>
            <a:ext cx="4038600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59313" y="1196975"/>
            <a:ext cx="4038600" cy="5181600"/>
          </a:xfrm>
        </p:spPr>
        <p:txBody>
          <a:bodyPr/>
          <a:lstStyle/>
          <a:p>
            <a:pPr lvl="0"/>
            <a:r>
              <a:rPr lang="ru-RU" noProof="0" smtClean="0"/>
              <a:t>Вставка клипа мультимедиа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8F89CE-6A00-4530-AF6D-EFD736645A3E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799691-DF16-4AB1-BEA1-6C3C37E68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alphaModFix amt="2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3" y="1196975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9313" y="1196975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blipFill dpi="0" rotWithShape="1">
            <a:blip r:embed="rId18" cstate="print"/>
            <a:srcRect/>
            <a:stretch>
              <a:fillRect b="-719734"/>
            </a:stretch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9" name="Freeform 3"/>
          <p:cNvSpPr>
            <a:spLocks/>
          </p:cNvSpPr>
          <p:nvPr/>
        </p:nvSpPr>
        <p:spPr bwMode="gray">
          <a:xfrm>
            <a:off x="0" y="6413500"/>
            <a:ext cx="4205288" cy="444500"/>
          </a:xfrm>
          <a:custGeom>
            <a:avLst/>
            <a:gdLst>
              <a:gd name="T0" fmla="*/ 4205288 w 2649"/>
              <a:gd name="T1" fmla="*/ 444500 h 280"/>
              <a:gd name="T2" fmla="*/ 2122488 w 2649"/>
              <a:gd name="T3" fmla="*/ 292100 h 280"/>
              <a:gd name="T4" fmla="*/ 1588 w 2649"/>
              <a:gd name="T5" fmla="*/ 0 h 280"/>
              <a:gd name="T6" fmla="*/ 0 w 2649"/>
              <a:gd name="T7" fmla="*/ 442913 h 280"/>
              <a:gd name="T8" fmla="*/ 4205288 w 2649"/>
              <a:gd name="T9" fmla="*/ 444500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0" name="Freeform 4"/>
          <p:cNvSpPr>
            <a:spLocks/>
          </p:cNvSpPr>
          <p:nvPr/>
        </p:nvSpPr>
        <p:spPr bwMode="gray">
          <a:xfrm>
            <a:off x="4932363" y="6337300"/>
            <a:ext cx="4211637" cy="520700"/>
          </a:xfrm>
          <a:custGeom>
            <a:avLst/>
            <a:gdLst>
              <a:gd name="T0" fmla="*/ 0 w 2653"/>
              <a:gd name="T1" fmla="*/ 520700 h 328"/>
              <a:gd name="T2" fmla="*/ 2097087 w 2653"/>
              <a:gd name="T3" fmla="*/ 355600 h 328"/>
              <a:gd name="T4" fmla="*/ 4211637 w 2653"/>
              <a:gd name="T5" fmla="*/ 0 h 328"/>
              <a:gd name="T6" fmla="*/ 4211637 w 2653"/>
              <a:gd name="T7" fmla="*/ 520700 h 328"/>
              <a:gd name="T8" fmla="*/ 0 w 2653"/>
              <a:gd name="T9" fmla="*/ 520700 h 3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53" name="Freeform 5"/>
          <p:cNvSpPr>
            <a:spLocks/>
          </p:cNvSpPr>
          <p:nvPr/>
        </p:nvSpPr>
        <p:spPr bwMode="gray">
          <a:xfrm>
            <a:off x="4572000" y="908050"/>
            <a:ext cx="4572000" cy="444500"/>
          </a:xfrm>
          <a:custGeom>
            <a:avLst/>
            <a:gdLst>
              <a:gd name="T0" fmla="*/ 0 w 2880"/>
              <a:gd name="T1" fmla="*/ 8 h 280"/>
              <a:gd name="T2" fmla="*/ 1486 w 2880"/>
              <a:gd name="T3" fmla="*/ 79 h 280"/>
              <a:gd name="T4" fmla="*/ 2880 w 2880"/>
              <a:gd name="T5" fmla="*/ 280 h 280"/>
              <a:gd name="T6" fmla="*/ 2880 w 2880"/>
              <a:gd name="T7" fmla="*/ 0 h 280"/>
              <a:gd name="T8" fmla="*/ 0 w 2880"/>
              <a:gd name="T9" fmla="*/ 8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0" h="280">
                <a:moveTo>
                  <a:pt x="0" y="8"/>
                </a:moveTo>
                <a:cubicBezTo>
                  <a:pt x="481" y="40"/>
                  <a:pt x="691" y="18"/>
                  <a:pt x="1486" y="79"/>
                </a:cubicBezTo>
                <a:cubicBezTo>
                  <a:pt x="2284" y="140"/>
                  <a:pt x="2871" y="280"/>
                  <a:pt x="2880" y="280"/>
                </a:cubicBezTo>
                <a:lnTo>
                  <a:pt x="2880" y="0"/>
                </a:lnTo>
                <a:lnTo>
                  <a:pt x="0" y="8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2" name="Freeform 6"/>
          <p:cNvSpPr>
            <a:spLocks/>
          </p:cNvSpPr>
          <p:nvPr/>
        </p:nvSpPr>
        <p:spPr bwMode="invGray">
          <a:xfrm>
            <a:off x="0" y="115888"/>
            <a:ext cx="9144000" cy="812800"/>
          </a:xfrm>
          <a:custGeom>
            <a:avLst/>
            <a:gdLst>
              <a:gd name="T0" fmla="*/ 0 w 5760"/>
              <a:gd name="T1" fmla="*/ 812800 h 512"/>
              <a:gd name="T2" fmla="*/ 9144000 w 5760"/>
              <a:gd name="T3" fmla="*/ 812800 h 512"/>
              <a:gd name="T4" fmla="*/ 9144000 w 5760"/>
              <a:gd name="T5" fmla="*/ 0 h 512"/>
              <a:gd name="T6" fmla="*/ 4451350 w 5760"/>
              <a:gd name="T7" fmla="*/ 212725 h 512"/>
              <a:gd name="T8" fmla="*/ 0 w 5760"/>
              <a:gd name="T9" fmla="*/ 14288 h 512"/>
              <a:gd name="T10" fmla="*/ 0 w 5760"/>
              <a:gd name="T11" fmla="*/ 812800 h 5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rgbClr val="FF9900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96975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34" name="Rectangle 11"/>
          <p:cNvSpPr>
            <a:spLocks noGrp="1" noChangeArrowheads="1"/>
          </p:cNvSpPr>
          <p:nvPr>
            <p:ph type="title"/>
          </p:nvPr>
        </p:nvSpPr>
        <p:spPr bwMode="white">
          <a:xfrm>
            <a:off x="684213" y="260350"/>
            <a:ext cx="7848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7660" name="Freeform 12"/>
          <p:cNvSpPr>
            <a:spLocks/>
          </p:cNvSpPr>
          <p:nvPr/>
        </p:nvSpPr>
        <p:spPr bwMode="gray">
          <a:xfrm>
            <a:off x="0" y="903288"/>
            <a:ext cx="4572000" cy="444500"/>
          </a:xfrm>
          <a:custGeom>
            <a:avLst/>
            <a:gdLst>
              <a:gd name="T0" fmla="*/ 2880 w 2880"/>
              <a:gd name="T1" fmla="*/ 16 h 280"/>
              <a:gd name="T2" fmla="*/ 1433 w 2880"/>
              <a:gd name="T3" fmla="*/ 83 h 280"/>
              <a:gd name="T4" fmla="*/ 0 w 2880"/>
              <a:gd name="T5" fmla="*/ 280 h 280"/>
              <a:gd name="T6" fmla="*/ 0 w 2880"/>
              <a:gd name="T7" fmla="*/ 0 h 280"/>
              <a:gd name="T8" fmla="*/ 2880 w 2880"/>
              <a:gd name="T9" fmla="*/ 16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0" h="280">
                <a:moveTo>
                  <a:pt x="2880" y="16"/>
                </a:moveTo>
                <a:cubicBezTo>
                  <a:pt x="2396" y="48"/>
                  <a:pt x="2233" y="22"/>
                  <a:pt x="1433" y="83"/>
                </a:cubicBezTo>
                <a:cubicBezTo>
                  <a:pt x="631" y="144"/>
                  <a:pt x="66" y="251"/>
                  <a:pt x="0" y="280"/>
                </a:cubicBezTo>
                <a:lnTo>
                  <a:pt x="0" y="0"/>
                </a:lnTo>
                <a:lnTo>
                  <a:pt x="2880" y="16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7662" name="Picture 14" descr="post-219-1266441661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716" t="29428" r="35716" b="29428"/>
          <a:stretch>
            <a:fillRect/>
          </a:stretch>
        </p:blipFill>
        <p:spPr bwMode="auto">
          <a:xfrm>
            <a:off x="4284663" y="6249988"/>
            <a:ext cx="635000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7" descr="149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010525" y="0"/>
            <a:ext cx="11334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Text Box 19"/>
          <p:cNvSpPr txBox="1">
            <a:spLocks noChangeArrowheads="1"/>
          </p:cNvSpPr>
          <p:nvPr/>
        </p:nvSpPr>
        <p:spPr bwMode="auto">
          <a:xfrm>
            <a:off x="950913" y="4240213"/>
            <a:ext cx="18415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6" dur="3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 bwMode="auto">
          <a:xfrm>
            <a:off x="467544" y="2780928"/>
            <a:ext cx="8352928" cy="3816424"/>
          </a:xfrm>
          <a:prstGeom prst="horizontalScroll">
            <a:avLst/>
          </a:prstGeom>
          <a:blipFill>
            <a:blip r:embed="rId3" cstate="print"/>
            <a:tile tx="0" ty="0" sx="100000" sy="100000" flip="none" algn="tl"/>
          </a:blip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bliqueBottomLeft"/>
            <a:lightRig rig="threePt" dir="t"/>
          </a:scene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0"/>
            <a:ext cx="6102424" cy="35394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«Национальная экологическая премия им. В.И. Вернадского»</a:t>
            </a:r>
            <a:b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                                     </a:t>
            </a:r>
            <a:b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     «Уроки Зелёного мира». Название выпуска – «Встреча с птицами в зимнем лесу»</a:t>
            </a:r>
            <a:b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 </a:t>
            </a:r>
            <a:b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</a:b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899592" y="3501008"/>
            <a:ext cx="7812360" cy="32129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«Государственная телевизионная и радиовещательная компания «Мордовия» - филиал федерального государственного унитарного предприятия «Всероссийская государственная телевизионная и радиовещательная компания»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  Саранская  городская детская экологическая общественная организация «Зеленый мир»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1026" name="Picture 2" descr="\\fileshare\Департамент_по_социальной_политике\Ручина О.Е\Рисунок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88640"/>
            <a:ext cx="2447037" cy="2420888"/>
          </a:xfrm>
          <a:prstGeom prst="ellipse">
            <a:avLst/>
          </a:prstGeom>
          <a:ln w="63500" cap="rnd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17" descr="149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2420888"/>
            <a:ext cx="11334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post-219-1266441661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716" t="29428" r="35716" b="29428"/>
          <a:stretch>
            <a:fillRect/>
          </a:stretch>
        </p:blipFill>
        <p:spPr bwMode="auto">
          <a:xfrm>
            <a:off x="4283968" y="6249988"/>
            <a:ext cx="635000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Уроки Зелёного мира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64249" y="1196752"/>
            <a:ext cx="4679751" cy="5181600"/>
          </a:xfrm>
        </p:spPr>
        <p:txBody>
          <a:bodyPr/>
          <a:lstStyle/>
          <a:p>
            <a:r>
              <a:rPr lang="ru-RU" sz="2200" dirty="0" smtClean="0"/>
              <a:t>В настоящее время готовится новый вариант проекта «Уроки Зелёного мира». Преподаватели мордовских вузов и специалисты в сфере экологии, как предполагается, будут готовить радиопередачи на основе знаний о живой природе. </a:t>
            </a:r>
            <a:endParaRPr lang="ru-RU" sz="2200" dirty="0"/>
          </a:p>
        </p:txBody>
      </p:sp>
      <p:pic>
        <p:nvPicPr>
          <p:cNvPr id="4" name="Picture 2" descr="\\fileshare\Департамент_по_социальной_политике\Ручина О.Е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1164573" cy="1152128"/>
          </a:xfrm>
          <a:prstGeom prst="ellipse">
            <a:avLst/>
          </a:prstGeom>
          <a:ln w="63500" cap="rnd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193" name="Picture 1" descr="\\fileshare\Департамент_по_социальной_политике\1\Изображение 5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24743"/>
            <a:ext cx="2376264" cy="31683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obliqueTopRight"/>
            <a:lightRig rig="threePt" dir="t">
              <a:rot lat="0" lon="0" rev="4200000"/>
            </a:lightRig>
          </a:scene3d>
          <a:sp3d>
            <a:bevelT w="63500" h="50800"/>
          </a:sp3d>
        </p:spPr>
      </p:pic>
      <p:pic>
        <p:nvPicPr>
          <p:cNvPr id="8194" name="Picture 2" descr="\\fileshare\Департамент_по_социальной_политике\1\PC1600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968577"/>
            <a:ext cx="3851920" cy="28894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obliqueTopLeft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395536" y="4437112"/>
            <a:ext cx="4679751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Также рассматривается возможность издания аудиодисков с программами «Уроков» для раздачи их в школы республики Мордовия.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Региональные новости Проспект 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988840"/>
            <a:ext cx="3122712" cy="312271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Уроки Зелёного мира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196975"/>
            <a:ext cx="4103687" cy="5181600"/>
          </a:xfrm>
        </p:spPr>
        <p:txBody>
          <a:bodyPr anchor="ctr"/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Область и результаты внедрения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/>
              <a:t>Реализация данного проекта позволила разнообразить  работу по экологическому воспитанию учащихся, улучшить экологическое образование взрослого населения региона. «Уроки Зелёного мира» стали подспорьем в организации экологического образования, а также вызвали  многочисленные благодарные звонки радиослушателей.</a:t>
            </a:r>
          </a:p>
          <a:p>
            <a:endParaRPr lang="ru-RU" sz="2000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4716016" y="1268760"/>
            <a:ext cx="3970784" cy="485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Соответствие проекта концепции устойчивого развития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Просветительская деятельность радиовещания значительно укрепилась с помощью проекта «Уроки Зелёного мира». В результате его реализации население будет внимательнее, а главное – бережнее относиться к природе.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\\fileshare\Департамент_по_социальной_политике\Ручина О.Е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1164573" cy="1152128"/>
          </a:xfrm>
          <a:prstGeom prst="ellipse">
            <a:avLst/>
          </a:prstGeom>
          <a:ln w="63500" cap="rnd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\\fileshare\Департамент_по_социальной_политике\1\IMG_40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39552" y="764704"/>
            <a:ext cx="8372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Сохрани мир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вокруг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себя!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Смирнов В.М.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1" y="1196975"/>
            <a:ext cx="5256584" cy="5181600"/>
          </a:xfrm>
        </p:spPr>
        <p:txBody>
          <a:bodyPr/>
          <a:lstStyle/>
          <a:p>
            <a:r>
              <a:rPr lang="ru-RU" sz="2100" dirty="0" smtClean="0"/>
              <a:t>«Школьные учебники экологии написаны слишком сложно. Они наполнены терминами, которые трудно запомнить и которые не имеют ничего общего с практической составляющей живой природы. Об этом надо рассказывать гораздо проще, чтобы человеку было интересно узнавать об окружающем мире, чтобы ему хотелось узнать всё больше и больше. Тогда он будет увлечён темой, тогда он будет понимать её», - говорил заслуженный эколог РФ, ведущий программы «Уроки Зелёного мира» на Радио Мордовии Вячеслав Смирнов. </a:t>
            </a:r>
          </a:p>
          <a:p>
            <a:endParaRPr lang="ru-RU" sz="2100" dirty="0"/>
          </a:p>
        </p:txBody>
      </p:sp>
      <p:pic>
        <p:nvPicPr>
          <p:cNvPr id="4" name="Picture 2" descr="\\fileshare\Департамент_по_социальной_политике\Ручина О.Е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1164573" cy="1152128"/>
          </a:xfrm>
          <a:prstGeom prst="ellipse">
            <a:avLst/>
          </a:prstGeom>
          <a:ln w="63500" cap="rnd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 descr="\\fileshare\Департамент_по_социальной_политике\Ручина О.Е\Фонд Вернадского\Уроки Зеленого мира\8.JPG"/>
          <p:cNvPicPr>
            <a:picLocks noChangeAspect="1" noChangeArrowheads="1"/>
          </p:cNvPicPr>
          <p:nvPr/>
        </p:nvPicPr>
        <p:blipFill>
          <a:blip r:embed="rId4" cstate="print"/>
          <a:srcRect l="12475" r="30502"/>
          <a:stretch>
            <a:fillRect/>
          </a:stretch>
        </p:blipFill>
        <p:spPr bwMode="auto">
          <a:xfrm>
            <a:off x="5436096" y="1412776"/>
            <a:ext cx="3558491" cy="468052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Уроки Зелёного мира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518400" cy="2448049"/>
          </a:xfrm>
        </p:spPr>
        <p:txBody>
          <a:bodyPr/>
          <a:lstStyle/>
          <a:p>
            <a:r>
              <a:rPr lang="ru-RU" b="1" dirty="0" smtClean="0"/>
              <a:t>Цель проекта</a:t>
            </a:r>
            <a:r>
              <a:rPr lang="ru-RU" dirty="0" smtClean="0"/>
              <a:t>: </a:t>
            </a:r>
          </a:p>
          <a:p>
            <a:r>
              <a:rPr lang="ru-RU" sz="2400" dirty="0" smtClean="0"/>
              <a:t>Популяризация экологического образования, расширение знаний об окружающем мире, формирование экологического мировоззрения с помощью радиопрограммы.</a:t>
            </a:r>
          </a:p>
          <a:p>
            <a:endParaRPr lang="ru-RU" sz="2400" dirty="0"/>
          </a:p>
        </p:txBody>
      </p:sp>
      <p:pic>
        <p:nvPicPr>
          <p:cNvPr id="4" name="Picture 2" descr="\\fileshare\Департамент_по_социальной_политике\Ручина О.Е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1164573" cy="1152128"/>
          </a:xfrm>
          <a:prstGeom prst="ellipse">
            <a:avLst/>
          </a:prstGeom>
          <a:ln w="63500" cap="rnd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362" name="Picture 2" descr="Нижегородская молодежь примет участие в ярмарке экологически…"/>
          <p:cNvPicPr>
            <a:picLocks noChangeAspect="1" noChangeArrowheads="1"/>
          </p:cNvPicPr>
          <p:nvPr/>
        </p:nvPicPr>
        <p:blipFill>
          <a:blip r:embed="rId3" cstate="print"/>
          <a:srcRect t="16470" b="12707"/>
          <a:stretch>
            <a:fillRect/>
          </a:stretch>
        </p:blipFill>
        <p:spPr bwMode="auto">
          <a:xfrm>
            <a:off x="2411760" y="2996952"/>
            <a:ext cx="4371975" cy="30963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368" name="Picture 8" descr="Информационный портал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3068960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Уроки Зелёного мира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/>
              <a:t>Задачи проекта:</a:t>
            </a:r>
            <a:endParaRPr lang="ru-RU" sz="2400" dirty="0" smtClean="0"/>
          </a:p>
          <a:p>
            <a:r>
              <a:rPr lang="ru-RU" sz="2000" dirty="0" smtClean="0"/>
              <a:t>Проект «Уроки Зелёного мира» призван приобщить население к вопросам экологии,  разнообразить их знания о природе. Цель данного проекта реализуется при помощи  следующих задач:</a:t>
            </a:r>
          </a:p>
          <a:p>
            <a:r>
              <a:rPr lang="ru-RU" sz="2000" dirty="0" smtClean="0"/>
              <a:t> </a:t>
            </a:r>
            <a:r>
              <a:rPr lang="ru-RU" sz="2000" b="1" dirty="0" smtClean="0"/>
              <a:t>1</a:t>
            </a:r>
            <a:r>
              <a:rPr lang="ru-RU" sz="2000" dirty="0" smtClean="0"/>
              <a:t>. Создание радиопередач о животных и птицах, о родниках Мордовии, о лесах и заповедниках региона. </a:t>
            </a:r>
          </a:p>
          <a:p>
            <a:pPr>
              <a:buFont typeface="Wingdings" pitchFamily="2" charset="2"/>
              <a:buChar char="Ø"/>
            </a:pPr>
            <a:r>
              <a:rPr lang="ru-RU" sz="1800" i="1" dirty="0" smtClean="0">
                <a:latin typeface="Bookman Old Style" pitchFamily="18" charset="0"/>
              </a:rPr>
              <a:t>«Свидание с лесом»</a:t>
            </a:r>
          </a:p>
          <a:p>
            <a:pPr>
              <a:buFont typeface="Wingdings" pitchFamily="2" charset="2"/>
              <a:buChar char="Ø"/>
            </a:pPr>
            <a:r>
              <a:rPr lang="ru-RU" sz="1800" i="1" dirty="0" smtClean="0">
                <a:latin typeface="Bookman Old Style" pitchFamily="18" charset="0"/>
              </a:rPr>
              <a:t>«Аптека растений»</a:t>
            </a:r>
          </a:p>
          <a:p>
            <a:pPr>
              <a:buFont typeface="Wingdings" pitchFamily="2" charset="2"/>
              <a:buChar char="Ø"/>
            </a:pPr>
            <a:r>
              <a:rPr lang="ru-RU" sz="1800" i="1" dirty="0" smtClean="0">
                <a:latin typeface="Bookman Old Style" pitchFamily="18" charset="0"/>
              </a:rPr>
              <a:t>«Птицы: проблема отцов и детей»</a:t>
            </a:r>
          </a:p>
          <a:p>
            <a:pPr>
              <a:buFont typeface="Wingdings" pitchFamily="2" charset="2"/>
              <a:buChar char="Ø"/>
            </a:pPr>
            <a:r>
              <a:rPr lang="ru-RU" sz="1800" i="1" dirty="0" smtClean="0">
                <a:latin typeface="Bookman Old Style" pitchFamily="18" charset="0"/>
              </a:rPr>
              <a:t>«Ожидание весны»</a:t>
            </a:r>
          </a:p>
          <a:p>
            <a:pPr>
              <a:buFont typeface="Wingdings" pitchFamily="2" charset="2"/>
              <a:buChar char="Ø"/>
            </a:pPr>
            <a:r>
              <a:rPr lang="ru-RU" sz="1800" i="1" dirty="0" smtClean="0">
                <a:latin typeface="Bookman Old Style" pitchFamily="18" charset="0"/>
              </a:rPr>
              <a:t>«Чёрные птицы»</a:t>
            </a:r>
          </a:p>
          <a:p>
            <a:r>
              <a:rPr lang="ru-RU" sz="2000" b="1" dirty="0" smtClean="0"/>
              <a:t>2.</a:t>
            </a:r>
            <a:r>
              <a:rPr lang="ru-RU" sz="2000" dirty="0" smtClean="0"/>
              <a:t> Проведение опросов среди населения о наиболее важной, с их точки зрения, тематической направленности программ.</a:t>
            </a:r>
          </a:p>
          <a:p>
            <a:r>
              <a:rPr lang="ru-RU" sz="2000" b="1" dirty="0" smtClean="0"/>
              <a:t>3.</a:t>
            </a:r>
            <a:r>
              <a:rPr lang="ru-RU" sz="2000" dirty="0" smtClean="0"/>
              <a:t> Организация встреч со слушателями по итогам передач.</a:t>
            </a:r>
          </a:p>
          <a:p>
            <a:endParaRPr lang="ru-RU" sz="2000" dirty="0"/>
          </a:p>
        </p:txBody>
      </p:sp>
      <p:pic>
        <p:nvPicPr>
          <p:cNvPr id="4" name="Picture 2" descr="\\fileshare\Департамент_по_социальной_политике\Ручина О.Е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1164573" cy="1152128"/>
          </a:xfrm>
          <a:prstGeom prst="ellipse">
            <a:avLst/>
          </a:prstGeom>
          <a:ln w="63500" cap="rnd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338" name="Picture 2" descr="Volvo и Shell за экологию!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2996952"/>
            <a:ext cx="1415818" cy="21237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Уроки зелёного мира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1" y="1196975"/>
            <a:ext cx="4557961" cy="5181600"/>
          </a:xfrm>
        </p:spPr>
        <p:txBody>
          <a:bodyPr/>
          <a:lstStyle/>
          <a:p>
            <a:r>
              <a:rPr lang="ru-RU" sz="2200" dirty="0" smtClean="0"/>
              <a:t>В эфире передача появилась в 2009 году. Тогда она была полностью посвящена родникам Мордовии. Потом она сильно разнообразилась тематически, и стала представлять собой очерковые рассказы эколога о том, что в конкретно взятый сезон происходит в лесу, чем занимаются его обитатели. Радио Мордовии – единственная радиостанция в регионе, которая по формату вещания может позволить себе подобного рода передачи. </a:t>
            </a:r>
          </a:p>
          <a:p>
            <a:endParaRPr lang="ru-RU" sz="2200" dirty="0"/>
          </a:p>
        </p:txBody>
      </p:sp>
      <p:pic>
        <p:nvPicPr>
          <p:cNvPr id="13314" name="Picture 2" descr="\\fileshare\Департамент_по_социальной_политике\Ручина О.Е\Фонд Вернадского\Уроки Зеленого мира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7071"/>
            <a:ext cx="3923928" cy="27809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5" name="Picture 3" descr="\\fileshare\Департамент_по_социальной_политике\Ручина О.Е\Фонд Вернадского\Уроки Зеленого мира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16121"/>
            <a:ext cx="3923928" cy="29430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\\fileshare\Департамент_по_социальной_политике\Ручина О.Е\Рисунок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6632"/>
            <a:ext cx="1164573" cy="1152128"/>
          </a:xfrm>
          <a:prstGeom prst="ellipse">
            <a:avLst/>
          </a:prstGeom>
          <a:ln w="63500" cap="rnd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От слова &quot;экология&quot; произошло слово &quot;эколог&quot; - Картинка 12382/1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4581128"/>
            <a:ext cx="3325768" cy="22768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Уроки Зелёного Мира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200" dirty="0" smtClean="0"/>
              <a:t>Проект «Уроки Зелёного Мира» длился в эфире Радио Мордовии 6 лет и был задуман как рассказы эколога о природе, основанные на знаниях и его личных наблюдениях. Форма его выступлений специально была выбрана в виде «лирических рассказов» для того, чтобы у слушателя не возникало чувство «</a:t>
            </a:r>
            <a:r>
              <a:rPr lang="ru-RU" sz="2200" dirty="0" err="1" smtClean="0"/>
              <a:t>лекционности</a:t>
            </a:r>
            <a:r>
              <a:rPr lang="ru-RU" sz="2200" dirty="0" smtClean="0"/>
              <a:t>», а у молодого поколения – лучше запоминались знания об обитателях мордовских лесов. «Уроки» пользовались большой популярностью. </a:t>
            </a:r>
          </a:p>
          <a:p>
            <a:r>
              <a:rPr lang="ru-RU" sz="2200" dirty="0" smtClean="0"/>
              <a:t>Это подтвердили многочисленные звонки радиослушателей, которые комментировали каждый выпуск, советовались с автором, предлагали свои темы. Нередко благодарили автора и родители школьников, поясняя, что «Уроки Зелёного Мира» охотно слушают дети. </a:t>
            </a:r>
          </a:p>
          <a:p>
            <a:pPr lvl="3"/>
            <a:endParaRPr lang="ru-RU" sz="1200" dirty="0"/>
          </a:p>
        </p:txBody>
      </p:sp>
      <p:pic>
        <p:nvPicPr>
          <p:cNvPr id="4" name="Picture 2" descr="\\fileshare\Департамент_по_социальной_политике\Ручина О.Е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1164573" cy="1152128"/>
          </a:xfrm>
          <a:prstGeom prst="ellipse">
            <a:avLst/>
          </a:prstGeom>
          <a:ln w="63500" cap="rnd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Freeform 4"/>
          <p:cNvSpPr>
            <a:spLocks/>
          </p:cNvSpPr>
          <p:nvPr/>
        </p:nvSpPr>
        <p:spPr bwMode="gray">
          <a:xfrm>
            <a:off x="4932363" y="6337300"/>
            <a:ext cx="4211637" cy="520700"/>
          </a:xfrm>
          <a:custGeom>
            <a:avLst/>
            <a:gdLst>
              <a:gd name="T0" fmla="*/ 0 w 2653"/>
              <a:gd name="T1" fmla="*/ 520700 h 328"/>
              <a:gd name="T2" fmla="*/ 2097087 w 2653"/>
              <a:gd name="T3" fmla="*/ 355600 h 328"/>
              <a:gd name="T4" fmla="*/ 4211637 w 2653"/>
              <a:gd name="T5" fmla="*/ 0 h 328"/>
              <a:gd name="T6" fmla="*/ 4211637 w 2653"/>
              <a:gd name="T7" fmla="*/ 520700 h 328"/>
              <a:gd name="T8" fmla="*/ 0 w 2653"/>
              <a:gd name="T9" fmla="*/ 520700 h 3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Уроки Зелёного мира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200" dirty="0" smtClean="0"/>
              <a:t>Благодаря радио-зарисовкам «Уроки Зелёного мира» стало возможным рассказать о красоте окружающей природы, дать почувствовать любовь к ней и, главное, обратить внимание на проблемы животного мира. Так, в одной из передач речь шла об утках, которые остались зимовать в Саранске. Тогда по итогам программы была организована акция в их поддержку, в ходе которой школьники вышли к водоёмам и стали подкармливать птиц. </a:t>
            </a:r>
          </a:p>
          <a:p>
            <a:endParaRPr lang="ru-RU" sz="2200" dirty="0"/>
          </a:p>
        </p:txBody>
      </p:sp>
      <p:pic>
        <p:nvPicPr>
          <p:cNvPr id="4" name="Picture 2" descr="\\fileshare\Департамент_по_социальной_политике\Ручина О.Е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1164573" cy="1152128"/>
          </a:xfrm>
          <a:prstGeom prst="ellipse">
            <a:avLst/>
          </a:prstGeom>
          <a:ln w="63500" cap="rnd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266" name="Picture 2" descr="Форум родителей Гостиница ИНТУРИСТ - корпус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2054" y="3789040"/>
            <a:ext cx="4091946" cy="3068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8" name="Picture 4" descr="осень, латвия, тервете, добеле * Форум Винского"/>
          <p:cNvPicPr>
            <a:picLocks noChangeAspect="1" noChangeArrowheads="1"/>
          </p:cNvPicPr>
          <p:nvPr/>
        </p:nvPicPr>
        <p:blipFill>
          <a:blip r:embed="rId4" cstate="print"/>
          <a:srcRect r="5059"/>
          <a:stretch>
            <a:fillRect/>
          </a:stretch>
        </p:blipFill>
        <p:spPr bwMode="auto">
          <a:xfrm>
            <a:off x="0" y="3950973"/>
            <a:ext cx="4139952" cy="2907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Уроки Зелёного мира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196975"/>
            <a:ext cx="3959671" cy="5181600"/>
          </a:xfrm>
        </p:spPr>
        <p:txBody>
          <a:bodyPr/>
          <a:lstStyle/>
          <a:p>
            <a:r>
              <a:rPr lang="ru-RU" sz="2200" dirty="0" smtClean="0"/>
              <a:t>Также в программах рассказывалось об экологических мероприятиях, проходящих в регионе. К примеру, речь шла об акциях школьников «Дом для птиц», в ходе которой дети делали скворечники и развешивали их в городских парках, и экологических сборах на реке Сура, где также участники наглядно приобщались к жизни на природе. </a:t>
            </a:r>
          </a:p>
          <a:p>
            <a:endParaRPr lang="ru-RU" sz="2200" dirty="0"/>
          </a:p>
        </p:txBody>
      </p:sp>
      <p:pic>
        <p:nvPicPr>
          <p:cNvPr id="4" name="Picture 2" descr="\\fileshare\Департамент_по_социальной_политике\Ручина О.Е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1164573" cy="1152128"/>
          </a:xfrm>
          <a:prstGeom prst="ellipse">
            <a:avLst/>
          </a:prstGeom>
          <a:ln w="63500" cap="rnd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41" name="Picture 1" descr="\\fileshare\Департамент_по_социальной_политике\1\Изображение 5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1512" y="1556792"/>
            <a:ext cx="4392488" cy="3294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Уроки Зелёного мира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124744"/>
            <a:ext cx="4341937" cy="5181600"/>
          </a:xfrm>
        </p:spPr>
        <p:txBody>
          <a:bodyPr/>
          <a:lstStyle/>
          <a:p>
            <a:r>
              <a:rPr lang="ru-RU" sz="2200" dirty="0" smtClean="0"/>
              <a:t>Но все же, основной жанр проекта «Уроки Зелёного мира» заключался в экологических очерках В. М. Смирнова. В очерке «Встреча с птицами в зимнем лесу» говорится о посещении зимнего торфяника. Автор идёт на лыжах в заснеженный лес, вспоминает лето, видит опустевшие гнёзда птиц, неожиданно встречает тетеревов, крапивников, а затем – горностая. Чудом автор называет услышанное в январе пение синиц. </a:t>
            </a:r>
          </a:p>
          <a:p>
            <a:endParaRPr lang="ru-RU" sz="2200" dirty="0"/>
          </a:p>
        </p:txBody>
      </p:sp>
      <p:pic>
        <p:nvPicPr>
          <p:cNvPr id="4" name="Picture 2" descr="\\fileshare\Департамент_по_социальной_политике\Ручина О.Е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1164573" cy="1152128"/>
          </a:xfrm>
          <a:prstGeom prst="ellipse">
            <a:avLst/>
          </a:prstGeom>
          <a:ln w="63500" cap="rnd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220" name="Picture 4" descr="240x320 Лес, зима, снег, синичка, иней обои на рабочий стол 272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268760"/>
            <a:ext cx="3312368" cy="49685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Моя Мордовия 3">
      <a:dk1>
        <a:srgbClr val="000000"/>
      </a:dk1>
      <a:lt1>
        <a:srgbClr val="FFFFFF"/>
      </a:lt1>
      <a:dk2>
        <a:srgbClr val="0F4D5B"/>
      </a:dk2>
      <a:lt2>
        <a:srgbClr val="969696"/>
      </a:lt2>
      <a:accent1>
        <a:srgbClr val="1B7D6A"/>
      </a:accent1>
      <a:accent2>
        <a:srgbClr val="CBBA3B"/>
      </a:accent2>
      <a:accent3>
        <a:srgbClr val="FFFFFF"/>
      </a:accent3>
      <a:accent4>
        <a:srgbClr val="000000"/>
      </a:accent4>
      <a:accent5>
        <a:srgbClr val="ABBFB9"/>
      </a:accent5>
      <a:accent6>
        <a:srgbClr val="B8A835"/>
      </a:accent6>
      <a:hlink>
        <a:srgbClr val="3790D3"/>
      </a:hlink>
      <a:folHlink>
        <a:srgbClr val="BD6A1F"/>
      </a:folHlink>
    </a:clrScheme>
    <a:fontScheme name="Моя Мордовия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Моя Мордовия 1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7053CB"/>
        </a:accent1>
        <a:accent2>
          <a:srgbClr val="3282BE"/>
        </a:accent2>
        <a:accent3>
          <a:srgbClr val="FFFFFF"/>
        </a:accent3>
        <a:accent4>
          <a:srgbClr val="000000"/>
        </a:accent4>
        <a:accent5>
          <a:srgbClr val="BBB3E2"/>
        </a:accent5>
        <a:accent6>
          <a:srgbClr val="2C75AC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я Мордовия 2">
        <a:dk1>
          <a:srgbClr val="000000"/>
        </a:dk1>
        <a:lt1>
          <a:srgbClr val="FFFFFF"/>
        </a:lt1>
        <a:dk2>
          <a:srgbClr val="1129A1"/>
        </a:dk2>
        <a:lt2>
          <a:srgbClr val="969696"/>
        </a:lt2>
        <a:accent1>
          <a:srgbClr val="4987E3"/>
        </a:accent1>
        <a:accent2>
          <a:srgbClr val="40C3EC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39B0D6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я Мордовия 3">
        <a:dk1>
          <a:srgbClr val="000000"/>
        </a:dk1>
        <a:lt1>
          <a:srgbClr val="FFFFFF"/>
        </a:lt1>
        <a:dk2>
          <a:srgbClr val="0F4D5B"/>
        </a:dk2>
        <a:lt2>
          <a:srgbClr val="969696"/>
        </a:lt2>
        <a:accent1>
          <a:srgbClr val="1B7D6A"/>
        </a:accent1>
        <a:accent2>
          <a:srgbClr val="CBBA3B"/>
        </a:accent2>
        <a:accent3>
          <a:srgbClr val="FFFFFF"/>
        </a:accent3>
        <a:accent4>
          <a:srgbClr val="000000"/>
        </a:accent4>
        <a:accent5>
          <a:srgbClr val="ABBFB9"/>
        </a:accent5>
        <a:accent6>
          <a:srgbClr val="B8A835"/>
        </a:accent6>
        <a:hlink>
          <a:srgbClr val="3790D3"/>
        </a:hlink>
        <a:folHlink>
          <a:srgbClr val="BD6A1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311</TotalTime>
  <Words>784</Words>
  <Application>Microsoft Office PowerPoint</Application>
  <PresentationFormat>Экран (4:3)</PresentationFormat>
  <Paragraphs>43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Тема1</vt:lpstr>
      <vt:lpstr>Слайд 1</vt:lpstr>
      <vt:lpstr>Смирнов В.М.</vt:lpstr>
      <vt:lpstr>Уроки Зелёного мира</vt:lpstr>
      <vt:lpstr>Уроки Зелёного мира</vt:lpstr>
      <vt:lpstr>Уроки зелёного мира</vt:lpstr>
      <vt:lpstr>Уроки Зелёного Мира</vt:lpstr>
      <vt:lpstr>Уроки Зелёного мира</vt:lpstr>
      <vt:lpstr>Уроки Зелёного мира</vt:lpstr>
      <vt:lpstr>Уроки Зелёного мира</vt:lpstr>
      <vt:lpstr>Уроки Зелёного мира</vt:lpstr>
      <vt:lpstr>Уроки Зелёного мира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inf6</dc:creator>
  <cp:lastModifiedBy>user</cp:lastModifiedBy>
  <cp:revision>28</cp:revision>
  <dcterms:created xsi:type="dcterms:W3CDTF">2014-02-19T05:28:26Z</dcterms:created>
  <dcterms:modified xsi:type="dcterms:W3CDTF">2014-11-05T10:42:18Z</dcterms:modified>
</cp:coreProperties>
</file>